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94"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A73E4-7FE3-CB0D-5279-0730C89C248F}" v="302" dt="2024-09-08T03:29:27.944"/>
    <p1510:client id="{4B478708-9DAA-D8BE-A255-E0F3A543C816}" v="2222" dt="2024-09-08T17:34:52.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8" autoAdjust="0"/>
    <p:restoredTop sz="90655" autoAdjust="0"/>
  </p:normalViewPr>
  <p:slideViewPr>
    <p:cSldViewPr snapToGrid="0">
      <p:cViewPr varScale="1">
        <p:scale>
          <a:sx n="87" d="100"/>
          <a:sy n="87" d="100"/>
        </p:scale>
        <p:origin x="57" y="543"/>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11/2/2024</a:t>
            </a:fld>
            <a:endParaRPr lang="en-US" dirty="0"/>
          </a:p>
        </p:txBody>
      </p:sp>
      <p:sp>
        <p:nvSpPr>
          <p:cNvPr id="4" name="Footer Placeholder 3">
            <a:extLst>
              <a:ext uri="{FF2B5EF4-FFF2-40B4-BE49-F238E27FC236}">
                <a16:creationId xmlns:a16="http://schemas.microsoft.com/office/drawing/2014/main" xmlns=""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951703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3551354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773660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3256037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649192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1055281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171487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658577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64355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8735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31000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80632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2921624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2736291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219024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211244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316275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19957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25375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183453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139357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8968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074761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xmlns="" id="{A04F1E16-9A84-4D0E-9706-79C396AF6AE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xmlns=""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xmlns=""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xmlns=""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xmlns=""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xmlns="" id="{E34303BA-AFB6-0E22-486F-785994E3B7B1}"/>
              </a:ext>
              <a:ext uri="{C183D7F6-B498-43B3-948B-1728B52AA6E4}">
                <adec:decorative xmlns:adec="http://schemas.microsoft.com/office/drawing/2017/decorative" xmlns=""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xmlns=""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xmlns=""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xmlns=""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xmlns=""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xmlns=""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xmlns="" id="{E0588715-35AD-8BE1-A5FC-E28BDD3854A6}"/>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544E9C70-0200-3C21-7766-CB9EA5FBFA88}"/>
              </a:ext>
              <a:ext uri="{C183D7F6-B498-43B3-948B-1728B52AA6E4}">
                <adec:decorative xmlns:adec="http://schemas.microsoft.com/office/drawing/2017/decorative" xmlns=""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xmlns=""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xmlns=""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xmlns=""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xmlns=""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xmlns=""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xmlns="" id="{ED3361C9-310A-4255-A94E-B77588962DA5}"/>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xmlns=""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xmlns=""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xmlns="" id="{D514C6BF-376E-43E8-881D-2E767426990A}"/>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xmlns=""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xmlns=""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xmlns=""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xmlns="" id="{4A96E214-6A61-C8A7-B1DB-C8C260C13441}"/>
              </a:ext>
              <a:ext uri="{C183D7F6-B498-43B3-948B-1728B52AA6E4}">
                <adec:decorative xmlns:adec="http://schemas.microsoft.com/office/drawing/2017/decorative" xmlns=""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xmlns=""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xmlns=""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xmlns="" id="{5D8E94DD-0F7B-3F92-58EA-5F06D557BF40}"/>
              </a:ext>
              <a:ext uri="{C183D7F6-B498-43B3-948B-1728B52AA6E4}">
                <adec:decorative xmlns:adec="http://schemas.microsoft.com/office/drawing/2017/decorative" xmlns=""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xmlns=""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xmlns=""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xmlns="" id="{18E16CF1-2502-F2F0-2C27-2DD7979033E2}"/>
              </a:ext>
              <a:ext uri="{C183D7F6-B498-43B3-948B-1728B52AA6E4}">
                <adec:decorative xmlns:adec="http://schemas.microsoft.com/office/drawing/2017/decorative" xmlns=""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xmlns=""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xmlns="" id="{34E84FEE-D475-A71D-7996-5925602ECF9A}"/>
              </a:ext>
              <a:ext uri="{C183D7F6-B498-43B3-948B-1728B52AA6E4}">
                <adec:decorative xmlns:adec="http://schemas.microsoft.com/office/drawing/2017/decorative" xmlns=""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xmlns=""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xmlns=""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xmlns="" id="{5E045004-3604-59DC-13E0-7A0B2DF78C4E}"/>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xmlns="" id="{955F7B05-9431-1FBA-415D-6CF2DF562B97}"/>
              </a:ext>
              <a:ext uri="{C183D7F6-B498-43B3-948B-1728B52AA6E4}">
                <adec:decorative xmlns:adec="http://schemas.microsoft.com/office/drawing/2017/decorative" xmlns="" val="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xmlns=""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xmlns=""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xmlns=""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xmlns=""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xmlns=""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xmlns=""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xmlns="" id="{6A217F83-0BDB-C70B-29FE-2651DE191533}"/>
              </a:ext>
              <a:ext uri="{C183D7F6-B498-43B3-948B-1728B52AA6E4}">
                <adec:decorative xmlns:adec="http://schemas.microsoft.com/office/drawing/2017/decorative" xmlns=""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xmlns=""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xmlns=""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xmlns=""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xmlns=""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xmlns=""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xmlns=""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xmlns=""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xmlns="" id="{3B2CC92D-F90A-CB67-4860-D6939AC29566}"/>
              </a:ext>
              <a:ext uri="{C183D7F6-B498-43B3-948B-1728B52AA6E4}">
                <adec:decorative xmlns:adec="http://schemas.microsoft.com/office/drawing/2017/decorative" xmlns=""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xmlns=""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xmlns=""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xmlns=""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xmlns=""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xmlns=""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xmlns=""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E75451-6A4B-484B-9ED1-353CCE25B0F4}"/>
              </a:ext>
            </a:extLst>
          </p:cNvPr>
          <p:cNvSpPr>
            <a:spLocks noGrp="1"/>
          </p:cNvSpPr>
          <p:nvPr>
            <p:ph type="ctrTitle"/>
          </p:nvPr>
        </p:nvSpPr>
        <p:spPr>
          <a:xfrm>
            <a:off x="6055848" y="3000546"/>
            <a:ext cx="5327842" cy="3529644"/>
          </a:xfrm>
        </p:spPr>
        <p:txBody>
          <a:bodyPr anchor="ctr"/>
          <a:lstStyle/>
          <a:p>
            <a:r>
              <a:rPr lang="en-US" dirty="0"/>
              <a:t>MIMIC </a:t>
            </a:r>
            <a:r>
              <a:rPr lang="en-US" dirty="0" smtClean="0"/>
              <a:t>ML tutorial </a:t>
            </a:r>
            <a:br>
              <a:rPr lang="en-US" dirty="0" smtClean="0"/>
            </a:br>
            <a:r>
              <a:rPr lang="en-US" dirty="0"/>
              <a:t/>
            </a:r>
            <a:br>
              <a:rPr lang="en-US" dirty="0"/>
            </a:br>
            <a:r>
              <a:rPr lang="en-US" dirty="0" smtClean="0"/>
              <a:t>identify labs for liver diseases</a:t>
            </a:r>
            <a:r>
              <a:rPr lang="en-US" dirty="0"/>
              <a:t/>
            </a:r>
            <a:br>
              <a:rPr lang="en-US" dirty="0"/>
            </a:br>
            <a:r>
              <a:rPr lang="en-US" dirty="0"/>
              <a:t/>
            </a:r>
            <a:br>
              <a:rPr lang="en-US" dirty="0"/>
            </a:br>
            <a:r>
              <a:rPr lang="en-US" dirty="0"/>
              <a:t>Peter Ho</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Compute lab events features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fontScale="85000" lnSpcReduction="10000"/>
          </a:bodyPr>
          <a:lstStyle/>
          <a:p>
            <a:r>
              <a:rPr lang="en-US" dirty="0" smtClean="0"/>
              <a:t>Since each admission can include multiple lab events for the same kind, they should be grouped together, so that one row matches one diagnosis of liver disease</a:t>
            </a:r>
          </a:p>
          <a:p>
            <a:r>
              <a:rPr lang="en-US" dirty="0" smtClean="0"/>
              <a:t>Due to each lab value can have a different unit of measure even for the same measurement, the group by should include unit of measure</a:t>
            </a:r>
          </a:p>
          <a:p>
            <a:r>
              <a:rPr lang="en-US" dirty="0" smtClean="0"/>
              <a:t>For each group, identify first, last, min, max of each lab even</a:t>
            </a:r>
          </a:p>
          <a:p>
            <a:r>
              <a:rPr lang="en-US" dirty="0" smtClean="0"/>
              <a:t>Gets the difference between first and last as delta, min and max as range, time of first and time of last as duration</a:t>
            </a:r>
          </a:p>
          <a:p>
            <a:r>
              <a:rPr lang="en-US" dirty="0" smtClean="0"/>
              <a:t>Compute rate dividing delta by duration in hours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276327" y="1510558"/>
            <a:ext cx="7495083" cy="4845792"/>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Tree>
    <p:extLst>
      <p:ext uri="{BB962C8B-B14F-4D97-AF65-F5344CB8AC3E}">
        <p14:creationId xmlns:p14="http://schemas.microsoft.com/office/powerpoint/2010/main" val="3083478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Set features for each lab events to columns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For each subject id, admission id, rotate each lab event to columns, so that all the features computed earlier become a column for a subject’s admission</a:t>
            </a:r>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276327" y="2387593"/>
            <a:ext cx="7495083" cy="3091721"/>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11</a:t>
            </a:fld>
            <a:endParaRPr lang="en-US"/>
          </a:p>
        </p:txBody>
      </p:sp>
    </p:spTree>
    <p:extLst>
      <p:ext uri="{BB962C8B-B14F-4D97-AF65-F5344CB8AC3E}">
        <p14:creationId xmlns:p14="http://schemas.microsoft.com/office/powerpoint/2010/main" val="1117178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err="1" smtClean="0"/>
              <a:t>Onehot</a:t>
            </a:r>
            <a:r>
              <a:rPr lang="en-US" dirty="0" smtClean="0"/>
              <a:t> encode and impute</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Hot encode categorical features</a:t>
            </a:r>
          </a:p>
          <a:p>
            <a:r>
              <a:rPr lang="en-US" dirty="0" smtClean="0"/>
              <a:t>Combine earlier datasets with lab events, admissions, and patients data</a:t>
            </a:r>
          </a:p>
          <a:p>
            <a:r>
              <a:rPr lang="en-US" dirty="0" smtClean="0"/>
              <a:t>Replace Boolean with integer</a:t>
            </a:r>
          </a:p>
          <a:p>
            <a:r>
              <a:rPr lang="en-US" dirty="0" smtClean="0"/>
              <a:t>Impute numerical value features </a:t>
            </a:r>
          </a:p>
          <a:p>
            <a:r>
              <a:rPr lang="en-US" dirty="0" smtClean="0"/>
              <a:t>Check for missing values</a:t>
            </a:r>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715626" y="2371166"/>
            <a:ext cx="6616485" cy="3091721"/>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94661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Train, validate, test data set</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Check full dataset prevalence by counting positive and negative samples</a:t>
            </a:r>
          </a:p>
          <a:p>
            <a:r>
              <a:rPr lang="en-US" dirty="0" smtClean="0"/>
              <a:t>Randomly extract data as test set and validation set, marking the rest as training set</a:t>
            </a:r>
          </a:p>
          <a:p>
            <a:r>
              <a:rPr lang="en-US" dirty="0" smtClean="0"/>
              <a:t>Compute prevalence for each set</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5743746" y="1483029"/>
            <a:ext cx="6164140" cy="480278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81868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Prevalence setup</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Drop negative samples, so that row count for positive matches negative to achieve 0.5 prevalence in training set</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5743746" y="3013852"/>
            <a:ext cx="6164140" cy="1741142"/>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spTree>
    <p:extLst>
      <p:ext uri="{BB962C8B-B14F-4D97-AF65-F5344CB8AC3E}">
        <p14:creationId xmlns:p14="http://schemas.microsoft.com/office/powerpoint/2010/main" val="3997317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Logistic regression</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Use logistic regression to train and validate, printing out prediction result of the first 10 samples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208617" y="2188582"/>
            <a:ext cx="5146113" cy="375387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2433144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Features importance evaluation</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From the logistic regression trained model, identify top 20 highest and lowest features</a:t>
            </a:r>
          </a:p>
          <a:p>
            <a:r>
              <a:rPr lang="en-US" dirty="0" smtClean="0"/>
              <a:t>Rename the feature columns with </a:t>
            </a:r>
            <a:r>
              <a:rPr lang="en-US" dirty="0" err="1" smtClean="0"/>
              <a:t>itemid</a:t>
            </a:r>
            <a:r>
              <a:rPr lang="en-US" dirty="0" smtClean="0"/>
              <a:t> to its labels</a:t>
            </a:r>
          </a:p>
          <a:p>
            <a:endParaRPr lang="en-US" dirty="0" smtClean="0"/>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540428" y="1754448"/>
            <a:ext cx="5146113" cy="1599696"/>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871" y="3727011"/>
            <a:ext cx="6143670" cy="2190766"/>
          </a:xfrm>
          <a:prstGeom prst="rect">
            <a:avLst/>
          </a:prstGeom>
        </p:spPr>
      </p:pic>
    </p:spTree>
    <p:extLst>
      <p:ext uri="{BB962C8B-B14F-4D97-AF65-F5344CB8AC3E}">
        <p14:creationId xmlns:p14="http://schemas.microsoft.com/office/powerpoint/2010/main" val="244515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Features importance</a:t>
            </a:r>
            <a:endParaRPr lang="en-US" dirty="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22677" y="1243259"/>
            <a:ext cx="4995133" cy="4851802"/>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5293" y="1243259"/>
            <a:ext cx="4866280" cy="4816985"/>
          </a:xfrm>
          <a:prstGeom prst="rect">
            <a:avLst/>
          </a:prstGeom>
        </p:spPr>
      </p:pic>
    </p:spTree>
    <p:extLst>
      <p:ext uri="{BB962C8B-B14F-4D97-AF65-F5344CB8AC3E}">
        <p14:creationId xmlns:p14="http://schemas.microsoft.com/office/powerpoint/2010/main" val="268776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Logistic regression</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Use logistic regression to train and validate, printing out prediction result of the first 10 samples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208617" y="2188582"/>
            <a:ext cx="5146113" cy="375387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Tree>
    <p:extLst>
      <p:ext uri="{BB962C8B-B14F-4D97-AF65-F5344CB8AC3E}">
        <p14:creationId xmlns:p14="http://schemas.microsoft.com/office/powerpoint/2010/main" val="1533998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Learning curve</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Utilize </a:t>
            </a:r>
            <a:r>
              <a:rPr lang="en-US" dirty="0" err="1" smtClean="0"/>
              <a:t>sklearn</a:t>
            </a:r>
            <a:r>
              <a:rPr lang="en-US" dirty="0" smtClean="0"/>
              <a:t> model selection </a:t>
            </a:r>
            <a:r>
              <a:rPr lang="en-US" dirty="0" err="1" smtClean="0"/>
              <a:t>learning_curve</a:t>
            </a:r>
            <a:r>
              <a:rPr lang="en-US" dirty="0" smtClean="0"/>
              <a:t> function to identify number of samples impact to roc</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1807128" y="3412006"/>
            <a:ext cx="4484382" cy="3253121"/>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1510" y="1511224"/>
            <a:ext cx="5555105" cy="5153903"/>
          </a:xfrm>
          <a:prstGeom prst="rect">
            <a:avLst/>
          </a:prstGeom>
        </p:spPr>
      </p:pic>
    </p:spTree>
    <p:extLst>
      <p:ext uri="{BB962C8B-B14F-4D97-AF65-F5344CB8AC3E}">
        <p14:creationId xmlns:p14="http://schemas.microsoft.com/office/powerpoint/2010/main" val="44571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liver disease diagnosis based on lab events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4" y="2216074"/>
            <a:ext cx="9331621" cy="4159873"/>
          </a:xfrm>
        </p:spPr>
        <p:txBody>
          <a:bodyPr vert="horz" lIns="91440" tIns="0" rIns="91440" bIns="45720" rtlCol="0" anchor="t">
            <a:normAutofit/>
          </a:bodyPr>
          <a:lstStyle/>
          <a:p>
            <a:pPr marL="0" indent="0">
              <a:buNone/>
            </a:pPr>
            <a:r>
              <a:rPr lang="en-US" dirty="0" smtClean="0"/>
              <a:t>This tutorial involves training a model with MIMIC-III data to identify liver diseases diagnosis based on lab results related to liver and some basic patient demographic information. Since most lab reference range don’t consider age, gender nor race, training with these patient data should help identifying liver problems more accurately.</a:t>
            </a:r>
            <a:endParaRPr lang="en-US" dirty="0"/>
          </a:p>
        </p:txBody>
      </p:sp>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1649029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Logistic regression parameters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Compare result of logistic regression given different parameters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2665214" y="2845769"/>
            <a:ext cx="5327425" cy="3585506"/>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20</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2639" y="684791"/>
            <a:ext cx="3891320" cy="5746484"/>
          </a:xfrm>
          <a:prstGeom prst="rect">
            <a:avLst/>
          </a:prstGeom>
        </p:spPr>
      </p:pic>
    </p:spTree>
    <p:extLst>
      <p:ext uri="{BB962C8B-B14F-4D97-AF65-F5344CB8AC3E}">
        <p14:creationId xmlns:p14="http://schemas.microsoft.com/office/powerpoint/2010/main" val="341070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Setup other classifiers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Setup other classifiers and evaluate result of each</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608555" y="819719"/>
            <a:ext cx="5130808" cy="546407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21</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2952" y="2485519"/>
            <a:ext cx="2945603" cy="3798278"/>
          </a:xfrm>
          <a:prstGeom prst="rect">
            <a:avLst/>
          </a:prstGeom>
        </p:spPr>
      </p:pic>
    </p:spTree>
    <p:extLst>
      <p:ext uri="{BB962C8B-B14F-4D97-AF65-F5344CB8AC3E}">
        <p14:creationId xmlns:p14="http://schemas.microsoft.com/office/powerpoint/2010/main" val="312009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Logistic regression</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Use logistic regression to train and validate, printing out prediction result of the first 10 samples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208617" y="2188582"/>
            <a:ext cx="5146113" cy="375387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22</a:t>
            </a:fld>
            <a:endParaRPr lang="en-US"/>
          </a:p>
        </p:txBody>
      </p:sp>
    </p:spTree>
    <p:extLst>
      <p:ext uri="{BB962C8B-B14F-4D97-AF65-F5344CB8AC3E}">
        <p14:creationId xmlns:p14="http://schemas.microsoft.com/office/powerpoint/2010/main" val="1207331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Classifiers </a:t>
            </a:r>
            <a:r>
              <a:rPr lang="en-US" dirty="0" err="1" smtClean="0"/>
              <a:t>auc</a:t>
            </a:r>
            <a:r>
              <a:rPr lang="en-US" dirty="0" smtClean="0"/>
              <a:t> compare</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Compare </a:t>
            </a:r>
            <a:r>
              <a:rPr lang="en-US" dirty="0" err="1" smtClean="0"/>
              <a:t>auc</a:t>
            </a:r>
            <a:r>
              <a:rPr lang="en-US" dirty="0" smtClean="0"/>
              <a:t> among classifiers</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938996" y="2499371"/>
            <a:ext cx="4598800" cy="3585506"/>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23</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929" y="2587984"/>
            <a:ext cx="4754207" cy="3768365"/>
          </a:xfrm>
          <a:prstGeom prst="rect">
            <a:avLst/>
          </a:prstGeom>
        </p:spPr>
      </p:pic>
    </p:spTree>
    <p:extLst>
      <p:ext uri="{BB962C8B-B14F-4D97-AF65-F5344CB8AC3E}">
        <p14:creationId xmlns:p14="http://schemas.microsoft.com/office/powerpoint/2010/main" val="234076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Final model evaluation</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Since gradient boosting has the highest score, it is selected as the final model with train, validate, and test set evaluated</a:t>
            </a:r>
          </a:p>
          <a:p>
            <a:endParaRPr lang="en-US" dirty="0" smtClean="0"/>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658186" y="2602471"/>
            <a:ext cx="2853975" cy="375387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24</a:t>
            </a:fld>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4946" y="623216"/>
            <a:ext cx="4185017" cy="5733133"/>
          </a:xfrm>
          <a:prstGeom prst="rect">
            <a:avLst/>
          </a:prstGeom>
        </p:spPr>
      </p:pic>
    </p:spTree>
    <p:extLst>
      <p:ext uri="{BB962C8B-B14F-4D97-AF65-F5344CB8AC3E}">
        <p14:creationId xmlns:p14="http://schemas.microsoft.com/office/powerpoint/2010/main" val="690263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fontScale="90000"/>
          </a:bodyPr>
          <a:lstStyle/>
          <a:p>
            <a:r>
              <a:rPr lang="en-US" dirty="0" smtClean="0"/>
              <a:t>LOAD liver diseases </a:t>
            </a:r>
            <a:r>
              <a:rPr lang="en-US" dirty="0" err="1" smtClean="0"/>
              <a:t>diag</a:t>
            </a:r>
            <a:r>
              <a:rPr lang="en-US" dirty="0" smtClean="0"/>
              <a:t> code and associated admissions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2216074"/>
            <a:ext cx="4294208" cy="4159873"/>
          </a:xfrm>
        </p:spPr>
        <p:txBody>
          <a:bodyPr vert="horz" lIns="91440" tIns="0" rIns="91440" bIns="45720" rtlCol="0" anchor="t">
            <a:normAutofit/>
          </a:bodyPr>
          <a:lstStyle/>
          <a:p>
            <a:r>
              <a:rPr lang="en-US" dirty="0" smtClean="0"/>
              <a:t>Load diagnosis </a:t>
            </a:r>
            <a:r>
              <a:rPr lang="en-US" dirty="0" smtClean="0"/>
              <a:t>code and its corresponding title</a:t>
            </a:r>
          </a:p>
          <a:p>
            <a:r>
              <a:rPr lang="en-US" dirty="0" smtClean="0"/>
              <a:t>Get liver related diseases and filter out non-disease including liver preparation and liver donors</a:t>
            </a:r>
          </a:p>
          <a:p>
            <a:r>
              <a:rPr lang="en-US" dirty="0" smtClean="0"/>
              <a:t>Based on identified icd9 code, save admission </a:t>
            </a:r>
            <a:r>
              <a:rPr lang="en-US" dirty="0" smtClean="0"/>
              <a:t>ids to be associated with other data</a:t>
            </a:r>
            <a:endParaRPr lang="en-US" dirty="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823141" y="1346960"/>
            <a:ext cx="7073932" cy="4851248"/>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3418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LOAD lab events by chunk related to liver</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2216074"/>
            <a:ext cx="5400248" cy="4159873"/>
          </a:xfrm>
        </p:spPr>
        <p:txBody>
          <a:bodyPr vert="horz" lIns="91440" tIns="0" rIns="91440" bIns="45720" rtlCol="0" anchor="t">
            <a:normAutofit/>
          </a:bodyPr>
          <a:lstStyle/>
          <a:p>
            <a:r>
              <a:rPr lang="en-US" dirty="0" smtClean="0"/>
              <a:t>Lab event </a:t>
            </a:r>
            <a:r>
              <a:rPr lang="en-US" dirty="0" err="1" smtClean="0"/>
              <a:t>itemid</a:t>
            </a:r>
            <a:r>
              <a:rPr lang="en-US" dirty="0" err="1" smtClean="0"/>
              <a:t>s</a:t>
            </a:r>
            <a:r>
              <a:rPr lang="en-US" dirty="0" smtClean="0"/>
              <a:t> are identified and loaded with their associated labels</a:t>
            </a:r>
          </a:p>
          <a:p>
            <a:r>
              <a:rPr lang="en-US" dirty="0" smtClean="0"/>
              <a:t>All lab events are loaded by chunk, within each chunk, only the selected </a:t>
            </a:r>
            <a:r>
              <a:rPr lang="en-US" dirty="0" err="1" smtClean="0"/>
              <a:t>itemids</a:t>
            </a:r>
            <a:r>
              <a:rPr lang="en-US" dirty="0" smtClean="0"/>
              <a:t> are kept to reduce the size of the whole lab events dataset</a:t>
            </a:r>
          </a:p>
          <a:p>
            <a:r>
              <a:rPr lang="en-US" dirty="0" smtClean="0"/>
              <a:t>Only selected c</a:t>
            </a:r>
            <a:r>
              <a:rPr lang="en-US" dirty="0" smtClean="0"/>
              <a:t>olumns are kept as well, also to keep dataset small</a:t>
            </a:r>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5743247" y="2929365"/>
            <a:ext cx="6273816" cy="3119185"/>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183281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Count lab events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2216074"/>
            <a:ext cx="5400248" cy="4159873"/>
          </a:xfrm>
        </p:spPr>
        <p:txBody>
          <a:bodyPr vert="horz" lIns="91440" tIns="0" rIns="91440" bIns="45720" rtlCol="0" anchor="t">
            <a:normAutofit/>
          </a:bodyPr>
          <a:lstStyle/>
          <a:p>
            <a:r>
              <a:rPr lang="en-US" dirty="0" smtClean="0"/>
              <a:t>Based on </a:t>
            </a:r>
            <a:r>
              <a:rPr lang="en-US" dirty="0" err="1" smtClean="0"/>
              <a:t>itemid</a:t>
            </a:r>
            <a:r>
              <a:rPr lang="en-US" dirty="0" smtClean="0"/>
              <a:t> and unit of measure, count number of rows from lab events</a:t>
            </a:r>
            <a:endParaRPr lang="en-US" dirty="0" smtClean="0"/>
          </a:p>
          <a:p>
            <a:r>
              <a:rPr lang="en-US" dirty="0" smtClean="0"/>
              <a:t>Join with labels to display result sorted by labels</a:t>
            </a:r>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652671" y="729452"/>
            <a:ext cx="5016245" cy="5707856"/>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spTree>
    <p:extLst>
      <p:ext uri="{BB962C8B-B14F-4D97-AF65-F5344CB8AC3E}">
        <p14:creationId xmlns:p14="http://schemas.microsoft.com/office/powerpoint/2010/main" val="695278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Load admissions and patients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4" y="1845226"/>
            <a:ext cx="10923625" cy="1993064"/>
          </a:xfrm>
        </p:spPr>
        <p:txBody>
          <a:bodyPr vert="horz" lIns="91440" tIns="0" rIns="91440" bIns="45720" rtlCol="0" anchor="t">
            <a:normAutofit/>
          </a:bodyPr>
          <a:lstStyle/>
          <a:p>
            <a:r>
              <a:rPr lang="en-US" dirty="0" smtClean="0"/>
              <a:t>Read admission data replacing missing data by “UNKNOWN”</a:t>
            </a:r>
          </a:p>
          <a:p>
            <a:r>
              <a:rPr lang="en-US" dirty="0" smtClean="0"/>
              <a:t>Read patients data with date of birth and gender</a:t>
            </a:r>
            <a:endParaRPr lang="en-US" dirty="0"/>
          </a:p>
          <a:p>
            <a:r>
              <a:rPr lang="en-US" dirty="0" smtClean="0"/>
              <a:t>Join admission and patient data</a:t>
            </a:r>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5042170" y="4115856"/>
            <a:ext cx="6632221" cy="2240493"/>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1182137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Load admissions and patients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4" y="1845226"/>
            <a:ext cx="10923625" cy="1993064"/>
          </a:xfrm>
        </p:spPr>
        <p:txBody>
          <a:bodyPr vert="horz" lIns="91440" tIns="0" rIns="91440" bIns="45720" rtlCol="0" anchor="t">
            <a:normAutofit/>
          </a:bodyPr>
          <a:lstStyle/>
          <a:p>
            <a:r>
              <a:rPr lang="en-US" dirty="0" smtClean="0"/>
              <a:t>Read admission data replacing missing data by “UNKNOWN”</a:t>
            </a:r>
          </a:p>
          <a:p>
            <a:r>
              <a:rPr lang="en-US" dirty="0" smtClean="0"/>
              <a:t>Read patients data with date of birth and gender</a:t>
            </a:r>
            <a:endParaRPr lang="en-US" dirty="0"/>
          </a:p>
          <a:p>
            <a:r>
              <a:rPr lang="en-US" dirty="0" smtClean="0"/>
              <a:t>Join admission and patient data</a:t>
            </a:r>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5042170" y="4115856"/>
            <a:ext cx="6632221" cy="2240493"/>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161950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Format admissions and patients</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fontScale="85000" lnSpcReduction="10000"/>
          </a:bodyPr>
          <a:lstStyle/>
          <a:p>
            <a:r>
              <a:rPr lang="en-US" dirty="0" smtClean="0"/>
              <a:t>Convert </a:t>
            </a:r>
            <a:r>
              <a:rPr lang="en-US" dirty="0" err="1" smtClean="0"/>
              <a:t>datatime</a:t>
            </a:r>
            <a:r>
              <a:rPr lang="en-US" dirty="0" smtClean="0"/>
              <a:t> </a:t>
            </a:r>
            <a:r>
              <a:rPr lang="en-US" dirty="0" err="1" smtClean="0"/>
              <a:t>fromstring</a:t>
            </a:r>
            <a:r>
              <a:rPr lang="en-US" dirty="0" smtClean="0"/>
              <a:t> to </a:t>
            </a:r>
            <a:r>
              <a:rPr lang="en-US" dirty="0" err="1" smtClean="0"/>
              <a:t>datetime</a:t>
            </a:r>
            <a:endParaRPr lang="en-US" dirty="0" smtClean="0"/>
          </a:p>
          <a:p>
            <a:r>
              <a:rPr lang="en-US" dirty="0" smtClean="0"/>
              <a:t>Compute age of patient at time of admission by getting difference between admission date and date of birth after converting them to dates</a:t>
            </a:r>
          </a:p>
          <a:p>
            <a:r>
              <a:rPr lang="en-US" dirty="0" smtClean="0"/>
              <a:t>Any age that is negative or greater than 120 are replaced by nan</a:t>
            </a:r>
          </a:p>
          <a:p>
            <a:r>
              <a:rPr lang="en-US" dirty="0" smtClean="0"/>
              <a:t>Dataset above is joined with liver admission ids with liver related diagnoses codes</a:t>
            </a:r>
          </a:p>
          <a:p>
            <a:r>
              <a:rPr lang="en-US" dirty="0" smtClean="0"/>
              <a:t>If a match is found, row is marked as liver disease = 1, 0 otherwise</a:t>
            </a:r>
          </a:p>
          <a:p>
            <a:r>
              <a:rPr lang="en-US" dirty="0" smtClean="0"/>
              <a:t>Lab events columns are casted to match the dataset above for further processing</a:t>
            </a:r>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4519576" y="2228508"/>
            <a:ext cx="7492927" cy="4127841"/>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247494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32731C-311B-46F7-A865-6C3AF6B09A47}"/>
              </a:ext>
            </a:extLst>
          </p:cNvPr>
          <p:cNvSpPr>
            <a:spLocks noGrp="1"/>
          </p:cNvSpPr>
          <p:nvPr>
            <p:ph type="title"/>
          </p:nvPr>
        </p:nvSpPr>
        <p:spPr>
          <a:xfrm>
            <a:off x="507854" y="558801"/>
            <a:ext cx="10846876" cy="684458"/>
          </a:xfrm>
        </p:spPr>
        <p:txBody>
          <a:bodyPr anchor="b">
            <a:normAutofit/>
          </a:bodyPr>
          <a:lstStyle/>
          <a:p>
            <a:r>
              <a:rPr lang="en-US" dirty="0" smtClean="0"/>
              <a:t>Combine patient’s </a:t>
            </a:r>
            <a:r>
              <a:rPr lang="en-US" dirty="0" err="1" smtClean="0"/>
              <a:t>ehtnicity</a:t>
            </a:r>
            <a:endParaRPr lang="en-US" dirty="0"/>
          </a:p>
        </p:txBody>
      </p:sp>
      <p:sp>
        <p:nvSpPr>
          <p:cNvPr id="21" name="Content Placeholder 3">
            <a:extLst>
              <a:ext uri="{FF2B5EF4-FFF2-40B4-BE49-F238E27FC236}">
                <a16:creationId xmlns:a16="http://schemas.microsoft.com/office/drawing/2014/main" xmlns="" id="{DDE357A8-8C00-A28A-658C-9F85409B0089}"/>
              </a:ext>
            </a:extLst>
          </p:cNvPr>
          <p:cNvSpPr>
            <a:spLocks noGrp="1"/>
          </p:cNvSpPr>
          <p:nvPr>
            <p:ph sz="half" idx="15"/>
          </p:nvPr>
        </p:nvSpPr>
        <p:spPr>
          <a:xfrm>
            <a:off x="431105" y="1845226"/>
            <a:ext cx="3845222" cy="4440590"/>
          </a:xfrm>
        </p:spPr>
        <p:txBody>
          <a:bodyPr vert="horz" lIns="91440" tIns="0" rIns="91440" bIns="45720" rtlCol="0" anchor="t">
            <a:normAutofit/>
          </a:bodyPr>
          <a:lstStyle/>
          <a:p>
            <a:r>
              <a:rPr lang="en-US" dirty="0" smtClean="0"/>
              <a:t>Count number of rows by ethnicity</a:t>
            </a:r>
            <a:endParaRPr lang="en-US" dirty="0" smtClean="0"/>
          </a:p>
          <a:p>
            <a:r>
              <a:rPr lang="en-US" dirty="0" smtClean="0"/>
              <a:t>Combine the ethnicities that look similar, replacing those with small counts by the most similar one</a:t>
            </a:r>
          </a:p>
          <a:p>
            <a:r>
              <a:rPr lang="en-US" dirty="0" smtClean="0"/>
              <a:t>Do count again to verify</a:t>
            </a:r>
          </a:p>
          <a:p>
            <a:endParaRPr lang="en-US" dirty="0" smtClean="0"/>
          </a:p>
        </p:txBody>
      </p:sp>
      <p:pic>
        <p:nvPicPr>
          <p:cNvPr id="7" name="Content Placeholder 6">
            <a:extLst>
              <a:ext uri="{FF2B5EF4-FFF2-40B4-BE49-F238E27FC236}">
                <a16:creationId xmlns:a16="http://schemas.microsoft.com/office/drawing/2014/main" xmlns="" id="{2E963BF3-CBB5-0910-9C21-D76731BC822E}"/>
              </a:ext>
            </a:extLst>
          </p:cNvPr>
          <p:cNvPicPr>
            <a:picLocks noGrp="1" noChangeAspect="1"/>
          </p:cNvPicPr>
          <p:nvPr>
            <p:ph sz="half" idx="14"/>
          </p:nvPr>
        </p:nvPicPr>
        <p:blipFill>
          <a:blip r:embed="rId3">
            <a:extLst>
              <a:ext uri="{28A0092B-C50C-407E-A947-70E740481C1C}">
                <a14:useLocalDpi xmlns:a14="http://schemas.microsoft.com/office/drawing/2010/main" val="0"/>
              </a:ext>
            </a:extLst>
          </a:blip>
          <a:stretch>
            <a:fillRect/>
          </a:stretch>
        </p:blipFill>
        <p:spPr>
          <a:xfrm>
            <a:off x="6515784" y="1261268"/>
            <a:ext cx="5233723" cy="5095082"/>
          </a:xfrm>
          <a:noFill/>
        </p:spPr>
      </p:pic>
      <p:sp>
        <p:nvSpPr>
          <p:cNvPr id="14" name="Slide Number Placeholder 5">
            <a:extLst>
              <a:ext uri="{FF2B5EF4-FFF2-40B4-BE49-F238E27FC236}">
                <a16:creationId xmlns:a16="http://schemas.microsoft.com/office/drawing/2014/main" xmlns="" id="{ECE635A2-70B8-3EAB-6A18-952B02EBAA1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spTree>
    <p:extLst>
      <p:ext uri="{BB962C8B-B14F-4D97-AF65-F5344CB8AC3E}">
        <p14:creationId xmlns:p14="http://schemas.microsoft.com/office/powerpoint/2010/main" val="236397065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purl.org/dc/terms/"/>
    <ds:schemaRef ds:uri="230e9df3-be65-4c73-a93b-d1236ebd677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5008</TotalTime>
  <Words>810</Words>
  <Application>Microsoft Office PowerPoint</Application>
  <PresentationFormat>Widescreen</PresentationFormat>
  <Paragraphs>121</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Tenorite</vt:lpstr>
      <vt:lpstr>Custom</vt:lpstr>
      <vt:lpstr>MIMIC ML tutorial   identify labs for liver diseases  Peter Ho</vt:lpstr>
      <vt:lpstr>liver disease diagnosis based on lab events</vt:lpstr>
      <vt:lpstr>LOAD liver diseases diag code and associated admissions</vt:lpstr>
      <vt:lpstr>LOAD lab events by chunk related to liver</vt:lpstr>
      <vt:lpstr>Count lab events</vt:lpstr>
      <vt:lpstr>Load admissions and patients</vt:lpstr>
      <vt:lpstr>Load admissions and patients</vt:lpstr>
      <vt:lpstr>Format admissions and patients</vt:lpstr>
      <vt:lpstr>Combine patient’s ehtnicity</vt:lpstr>
      <vt:lpstr>Compute lab events features</vt:lpstr>
      <vt:lpstr>Set features for each lab events to columns</vt:lpstr>
      <vt:lpstr>Onehot encode and impute</vt:lpstr>
      <vt:lpstr>Train, validate, test data set</vt:lpstr>
      <vt:lpstr>Prevalence setup</vt:lpstr>
      <vt:lpstr>Logistic regression</vt:lpstr>
      <vt:lpstr>Features importance evaluation</vt:lpstr>
      <vt:lpstr>Features importance</vt:lpstr>
      <vt:lpstr>Logistic regression</vt:lpstr>
      <vt:lpstr>Learning curve</vt:lpstr>
      <vt:lpstr>Logistic regression parameters</vt:lpstr>
      <vt:lpstr>Setup other classifiers</vt:lpstr>
      <vt:lpstr>Logistic regression</vt:lpstr>
      <vt:lpstr>Classifiers auc compare</vt:lpstr>
      <vt:lpstr>Final model evaluation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MIMIC visualization  Peter Ho</dc:title>
  <dc:creator>Peter Ho</dc:creator>
  <cp:lastModifiedBy>Microsoft account</cp:lastModifiedBy>
  <cp:revision>465</cp:revision>
  <dcterms:created xsi:type="dcterms:W3CDTF">2024-09-08T03:20:45Z</dcterms:created>
  <dcterms:modified xsi:type="dcterms:W3CDTF">2024-11-04T23:46:19Z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